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906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965A"/>
    <a:srgbClr val="9A795E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4" autoAdjust="0"/>
    <p:restoredTop sz="94660"/>
  </p:normalViewPr>
  <p:slideViewPr>
    <p:cSldViewPr snapToGrid="0">
      <p:cViewPr varScale="1">
        <p:scale>
          <a:sx n="69" d="100"/>
          <a:sy n="69" d="100"/>
        </p:scale>
        <p:origin x="40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8666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5CE67-E885-4BA4-9EE7-F2F65288342D}" type="datetimeFigureOut">
              <a:rPr kumimoji="1" lang="ja-JP" altLang="en-US" smtClean="0"/>
              <a:t>2026/4/22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F23B0-AD86-464B-AFB8-4D0DE56EB0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1538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5CE67-E885-4BA4-9EE7-F2F65288342D}" type="datetimeFigureOut">
              <a:rPr kumimoji="1" lang="ja-JP" altLang="en-US" smtClean="0"/>
              <a:t>2026/4/22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F23B0-AD86-464B-AFB8-4D0DE56EB0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159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5CE67-E885-4BA4-9EE7-F2F65288342D}" type="datetimeFigureOut">
              <a:rPr kumimoji="1" lang="ja-JP" altLang="en-US" smtClean="0"/>
              <a:t>2026/4/22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F23B0-AD86-464B-AFB8-4D0DE56EB0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7969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5CE67-E885-4BA4-9EE7-F2F65288342D}" type="datetimeFigureOut">
              <a:rPr kumimoji="1" lang="ja-JP" altLang="en-US" smtClean="0"/>
              <a:t>2026/4/22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F23B0-AD86-464B-AFB8-4D0DE56EB0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6031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8666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>
                    <a:tint val="75000"/>
                  </a:schemeClr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5CE67-E885-4BA4-9EE7-F2F65288342D}" type="datetimeFigureOut">
              <a:rPr kumimoji="1" lang="ja-JP" altLang="en-US" smtClean="0"/>
              <a:t>2026/4/22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F23B0-AD86-464B-AFB8-4D0DE56EB0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8363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5CE67-E885-4BA4-9EE7-F2F65288342D}" type="datetimeFigureOut">
              <a:rPr kumimoji="1" lang="ja-JP" altLang="en-US" smtClean="0"/>
              <a:t>2026/4/22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F23B0-AD86-464B-AFB8-4D0DE56EB0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5029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5CE67-E885-4BA4-9EE7-F2F65288342D}" type="datetimeFigureOut">
              <a:rPr kumimoji="1" lang="ja-JP" altLang="en-US" smtClean="0"/>
              <a:t>2026/4/22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F23B0-AD86-464B-AFB8-4D0DE56EB0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8398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5CE67-E885-4BA4-9EE7-F2F65288342D}" type="datetimeFigureOut">
              <a:rPr kumimoji="1" lang="ja-JP" altLang="en-US" smtClean="0"/>
              <a:t>2026/4/22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F23B0-AD86-464B-AFB8-4D0DE56EB0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6255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5CE67-E885-4BA4-9EE7-F2F65288342D}" type="datetimeFigureOut">
              <a:rPr kumimoji="1" lang="ja-JP" altLang="en-US" smtClean="0"/>
              <a:t>2026/4/22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F23B0-AD86-464B-AFB8-4D0DE56EB0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7954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5CE67-E885-4BA4-9EE7-F2F65288342D}" type="datetimeFigureOut">
              <a:rPr kumimoji="1" lang="ja-JP" altLang="en-US" smtClean="0"/>
              <a:t>2026/4/22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F23B0-AD86-464B-AFB8-4D0DE56EB0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5896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r>
              <a:rPr kumimoji="1" lang="ja-JP" altLang="en-US"/>
              <a:t>図を追加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5CE67-E885-4BA4-9EE7-F2F65288342D}" type="datetimeFigureOut">
              <a:rPr kumimoji="1" lang="ja-JP" altLang="en-US" smtClean="0"/>
              <a:t>2026/4/22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F23B0-AD86-464B-AFB8-4D0DE56EB0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7582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5CE67-E885-4BA4-9EE7-F2F65288342D}" type="datetimeFigureOut">
              <a:rPr kumimoji="1" lang="ja-JP" altLang="en-US" smtClean="0"/>
              <a:t>2026/4/22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F23B0-AD86-464B-AFB8-4D0DE56EB0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3209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320759" rtl="0" eaLnBrk="1" latinLnBrk="0" hangingPunct="1">
        <a:lnSpc>
          <a:spcPct val="90000"/>
        </a:lnSpc>
        <a:spcBef>
          <a:spcPct val="0"/>
        </a:spcBef>
        <a:buNone/>
        <a:defRPr kumimoji="1"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kumimoji="1"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057" y="344853"/>
            <a:ext cx="2610065" cy="1957549"/>
          </a:xfrm>
          <a:prstGeom prst="rect">
            <a:avLst/>
          </a:prstGeom>
          <a:ln w="38100" cap="sq">
            <a:solidFill>
              <a:srgbClr val="00B05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" name="図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5" y="1080958"/>
            <a:ext cx="3087475" cy="2055298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sp>
        <p:nvSpPr>
          <p:cNvPr id="5" name="角丸四角形 4"/>
          <p:cNvSpPr/>
          <p:nvPr/>
        </p:nvSpPr>
        <p:spPr>
          <a:xfrm>
            <a:off x="171425" y="4153800"/>
            <a:ext cx="6410222" cy="462169"/>
          </a:xfrm>
          <a:prstGeom prst="roundRect">
            <a:avLst/>
          </a:prstGeom>
          <a:solidFill>
            <a:srgbClr val="FFFF00"/>
          </a:solidFill>
          <a:ln w="190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2000" b="1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R8</a:t>
            </a:r>
            <a:r>
              <a:rPr kumimoji="1" lang="ja-JP" altLang="en-US" sz="2000" b="1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年度「原木しいたけ栽培新規参入者研修」研修生募集</a:t>
            </a:r>
          </a:p>
        </p:txBody>
      </p:sp>
      <p:sp>
        <p:nvSpPr>
          <p:cNvPr id="6" name="角丸四角形 5"/>
          <p:cNvSpPr/>
          <p:nvPr/>
        </p:nvSpPr>
        <p:spPr>
          <a:xfrm>
            <a:off x="105506" y="4685875"/>
            <a:ext cx="6655425" cy="320629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ja-JP" altLang="en-US" sz="20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１ 研修コース</a:t>
            </a:r>
          </a:p>
        </p:txBody>
      </p:sp>
      <p:sp>
        <p:nvSpPr>
          <p:cNvPr id="7" name="角丸四角形 6"/>
          <p:cNvSpPr/>
          <p:nvPr/>
        </p:nvSpPr>
        <p:spPr>
          <a:xfrm>
            <a:off x="105505" y="8128136"/>
            <a:ext cx="6655426" cy="33131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ja-JP" altLang="en-US" sz="20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２ 受講申込方法及び受講生の決定</a:t>
            </a:r>
          </a:p>
        </p:txBody>
      </p:sp>
      <p:sp>
        <p:nvSpPr>
          <p:cNvPr id="9" name="角丸四角形 8"/>
          <p:cNvSpPr/>
          <p:nvPr/>
        </p:nvSpPr>
        <p:spPr bwMode="auto">
          <a:xfrm>
            <a:off x="105505" y="5052788"/>
            <a:ext cx="3246234" cy="32403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ja-JP" altLang="en-US" sz="18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①基礎研修</a:t>
            </a:r>
          </a:p>
        </p:txBody>
      </p:sp>
      <p:sp>
        <p:nvSpPr>
          <p:cNvPr id="11" name="角丸四角形 10"/>
          <p:cNvSpPr/>
          <p:nvPr/>
        </p:nvSpPr>
        <p:spPr bwMode="auto">
          <a:xfrm>
            <a:off x="3425740" y="5056111"/>
            <a:ext cx="3335191" cy="32403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0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ja-JP" altLang="en-US" sz="18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②実践研修</a:t>
            </a:r>
            <a:r>
              <a:rPr kumimoji="1" lang="ja-JP" altLang="en-US" sz="85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（作業体験コース </a:t>
            </a:r>
            <a:r>
              <a:rPr kumimoji="1" lang="en-US" altLang="ja-JP" sz="85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or</a:t>
            </a:r>
            <a:r>
              <a:rPr lang="ja-JP" altLang="en-US" sz="85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 技術習得コース）</a:t>
            </a:r>
            <a:endParaRPr kumimoji="1" lang="en-US" altLang="ja-JP" sz="850" b="1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3143956"/>
              </p:ext>
            </p:extLst>
          </p:nvPr>
        </p:nvGraphicFramePr>
        <p:xfrm>
          <a:off x="105505" y="5828117"/>
          <a:ext cx="3261793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2246">
                  <a:extLst>
                    <a:ext uri="{9D8B030D-6E8A-4147-A177-3AD203B41FA5}">
                      <a16:colId xmlns:a16="http://schemas.microsoft.com/office/drawing/2014/main" val="385767711"/>
                    </a:ext>
                  </a:extLst>
                </a:gridCol>
                <a:gridCol w="2409547">
                  <a:extLst>
                    <a:ext uri="{9D8B030D-6E8A-4147-A177-3AD203B41FA5}">
                      <a16:colId xmlns:a16="http://schemas.microsoft.com/office/drawing/2014/main" val="2289479645"/>
                    </a:ext>
                  </a:extLst>
                </a:gridCol>
              </a:tblGrid>
              <a:tr h="463107">
                <a:tc>
                  <a:txBody>
                    <a:bodyPr/>
                    <a:lstStyle/>
                    <a:p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開催日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月～３月　</a:t>
                      </a: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※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日曜日に開催</a:t>
                      </a:r>
                      <a:endParaRPr kumimoji="1" lang="en-US" altLang="ja-JP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※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第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回</a:t>
                      </a:r>
                      <a:r>
                        <a:rPr kumimoji="1" lang="ja-JP" altLang="en-US" sz="1100" b="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は </a:t>
                      </a:r>
                      <a:r>
                        <a:rPr kumimoji="1" lang="en-US" altLang="ja-JP" sz="1100" b="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</a:t>
                      </a:r>
                      <a:r>
                        <a:rPr kumimoji="1" lang="ja-JP" altLang="en-US" sz="1100" b="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  <a:r>
                        <a:rPr kumimoji="1" lang="en-US" altLang="ja-JP" sz="1100" b="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30</a:t>
                      </a:r>
                      <a:r>
                        <a:rPr kumimoji="1" lang="ja-JP" altLang="en-US" sz="1100" b="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日</a:t>
                      </a:r>
                      <a:r>
                        <a:rPr kumimoji="1" lang="en-US" altLang="ja-JP" sz="1100" b="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100" b="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日</a:t>
                      </a:r>
                      <a:r>
                        <a:rPr kumimoji="1" lang="en-US" altLang="ja-JP" sz="1100" b="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予定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9282115"/>
                  </a:ext>
                </a:extLst>
              </a:tr>
              <a:tr h="281172">
                <a:tc>
                  <a:txBody>
                    <a:bodyPr/>
                    <a:lstStyle/>
                    <a:p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回数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全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回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942661"/>
                  </a:ext>
                </a:extLst>
              </a:tr>
              <a:tr h="645042">
                <a:tc>
                  <a:txBody>
                    <a:bodyPr/>
                    <a:lstStyle/>
                    <a:p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場所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県農林水産研究指導センター</a:t>
                      </a:r>
                    </a:p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林業研究部きのこグループ　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（豊後大野市三重町）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638140"/>
                  </a:ext>
                </a:extLst>
              </a:tr>
              <a:tr h="281172">
                <a:tc>
                  <a:txBody>
                    <a:bodyPr/>
                    <a:lstStyle/>
                    <a:p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募集人数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４０名程度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694522"/>
                  </a:ext>
                </a:extLst>
              </a:tr>
              <a:tr h="463107">
                <a:tc>
                  <a:txBody>
                    <a:bodyPr/>
                    <a:lstStyle/>
                    <a:p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対象者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しいたけ生産への就業を目指している方、または、就業間もない方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023276"/>
                  </a:ext>
                </a:extLst>
              </a:tr>
            </a:tbl>
          </a:graphicData>
        </a:graphic>
      </p:graphicFrame>
      <p:graphicFrame>
        <p:nvGraphicFramePr>
          <p:cNvPr id="13" name="表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365469"/>
              </p:ext>
            </p:extLst>
          </p:nvPr>
        </p:nvGraphicFramePr>
        <p:xfrm>
          <a:off x="3440662" y="5828116"/>
          <a:ext cx="3320269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7525">
                  <a:extLst>
                    <a:ext uri="{9D8B030D-6E8A-4147-A177-3AD203B41FA5}">
                      <a16:colId xmlns:a16="http://schemas.microsoft.com/office/drawing/2014/main" val="385767711"/>
                    </a:ext>
                  </a:extLst>
                </a:gridCol>
                <a:gridCol w="2452744">
                  <a:extLst>
                    <a:ext uri="{9D8B030D-6E8A-4147-A177-3AD203B41FA5}">
                      <a16:colId xmlns:a16="http://schemas.microsoft.com/office/drawing/2014/main" val="2289479645"/>
                    </a:ext>
                  </a:extLst>
                </a:gridCol>
              </a:tblGrid>
              <a:tr h="257646">
                <a:tc>
                  <a:txBody>
                    <a:bodyPr/>
                    <a:lstStyle/>
                    <a:p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時期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  <a:r>
                        <a:rPr kumimoji="1" lang="ja-JP" altLang="en-US" sz="1100" b="0" baseline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</a:t>
                      </a:r>
                      <a:r>
                        <a:rPr kumimoji="1" lang="en-US" altLang="ja-JP" sz="7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※</a:t>
                      </a:r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１</a:t>
                      </a:r>
                      <a:endParaRPr kumimoji="1" lang="en-US" altLang="ja-JP" sz="7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9282115"/>
                  </a:ext>
                </a:extLst>
              </a:tr>
              <a:tr h="257646">
                <a:tc>
                  <a:txBody>
                    <a:bodyPr/>
                    <a:lstStyle/>
                    <a:p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回数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最大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12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日間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4027750"/>
                  </a:ext>
                </a:extLst>
              </a:tr>
              <a:tr h="257646">
                <a:tc>
                  <a:txBody>
                    <a:bodyPr/>
                    <a:lstStyle/>
                    <a:p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場所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優良生産者の生産現場 </a:t>
                      </a:r>
                      <a:r>
                        <a:rPr kumimoji="1" lang="en-US" altLang="ja-JP" sz="7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※</a:t>
                      </a:r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２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638140"/>
                  </a:ext>
                </a:extLst>
              </a:tr>
              <a:tr h="257646">
                <a:tc>
                  <a:txBody>
                    <a:bodyPr/>
                    <a:lstStyle/>
                    <a:p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募集人数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作業体験コース（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名）／ 技術習得コース（</a:t>
                      </a:r>
                      <a:r>
                        <a:rPr kumimoji="1" lang="en-US" altLang="ja-JP" sz="8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</a:t>
                      </a:r>
                      <a:r>
                        <a:rPr kumimoji="1" lang="ja-JP" altLang="en-US" sz="8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名）</a:t>
                      </a:r>
                      <a:endParaRPr kumimoji="1" lang="ja-JP" altLang="en-US" sz="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694522"/>
                  </a:ext>
                </a:extLst>
              </a:tr>
              <a:tr h="727471">
                <a:tc>
                  <a:txBody>
                    <a:bodyPr/>
                    <a:lstStyle/>
                    <a:p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対象者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7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＜ 作業体験コース ＞</a:t>
                      </a:r>
                      <a:endParaRPr kumimoji="1" lang="en-US" altLang="ja-JP" sz="70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・しいたけ生産へ就業したことない方、就業を検討している方</a:t>
                      </a:r>
                      <a:endParaRPr kumimoji="1" lang="en-US" altLang="ja-JP" sz="7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en-US" altLang="ja-JP" sz="7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63</a:t>
                      </a:r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歳以下の方</a:t>
                      </a:r>
                      <a:endParaRPr kumimoji="1" lang="en-US" altLang="ja-JP" sz="7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7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＜ 技術習得コース ＞</a:t>
                      </a:r>
                      <a:endParaRPr kumimoji="1" lang="en-US" altLang="ja-JP" sz="70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・しいたけ栽培の基礎知識を有する方 </a:t>
                      </a:r>
                      <a:r>
                        <a:rPr kumimoji="1" lang="en-US" altLang="ja-JP" sz="7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or </a:t>
                      </a:r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就業</a:t>
                      </a:r>
                      <a:r>
                        <a:rPr kumimoji="1" lang="en-US" altLang="ja-JP" sz="7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</a:t>
                      </a:r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年未満の方</a:t>
                      </a:r>
                      <a:endParaRPr kumimoji="1" lang="en-US" altLang="ja-JP" sz="7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・翌春に</a:t>
                      </a:r>
                      <a:r>
                        <a:rPr kumimoji="1" lang="en-US" altLang="ja-JP" sz="7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</a:t>
                      </a:r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万駒以上植菌し、将来的に栽培を継続する予定の方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023276"/>
                  </a:ext>
                </a:extLst>
              </a:tr>
              <a:tr h="363735">
                <a:tc>
                  <a:txBody>
                    <a:bodyPr/>
                    <a:lstStyle/>
                    <a:p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備考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※1 </a:t>
                      </a:r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研修日は講師と調整していただきます。</a:t>
                      </a:r>
                      <a:endParaRPr kumimoji="1" lang="en-US" altLang="ja-JP" sz="9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9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※2 </a:t>
                      </a:r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近隣の生産者を県が仲介し紹介します</a:t>
                      </a:r>
                      <a:endParaRPr kumimoji="1" lang="en-US" altLang="ja-JP" sz="9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829349"/>
                  </a:ext>
                </a:extLst>
              </a:tr>
            </a:tbl>
          </a:graphicData>
        </a:graphic>
      </p:graphicFrame>
      <p:sp>
        <p:nvSpPr>
          <p:cNvPr id="15" name="正方形/長方形 14"/>
          <p:cNvSpPr/>
          <p:nvPr/>
        </p:nvSpPr>
        <p:spPr>
          <a:xfrm>
            <a:off x="131442" y="5342064"/>
            <a:ext cx="3220298" cy="5920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4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4</a:t>
            </a:r>
            <a:r>
              <a:rPr lang="ja-JP" altLang="en-US" sz="14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回の研修会</a:t>
            </a:r>
            <a:r>
              <a:rPr lang="en-US" altLang="ja-JP" sz="14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lang="ja-JP" altLang="en-US" sz="14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講義・実習・視察</a:t>
            </a:r>
            <a:r>
              <a:rPr lang="en-US" altLang="ja-JP" sz="14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r>
              <a:rPr lang="ja-JP" altLang="en-US" sz="14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を通して、</a:t>
            </a:r>
            <a:r>
              <a:rPr lang="ja-JP" altLang="en-US" sz="1400" b="1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しいたけ栽培の基礎を学ぶ</a:t>
            </a:r>
            <a:r>
              <a:rPr lang="ja-JP" altLang="en-US" sz="14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集団研修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3440662" y="5323667"/>
            <a:ext cx="3320269" cy="5930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b="1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実際の生産現場</a:t>
            </a:r>
            <a:r>
              <a:rPr lang="ja-JP" altLang="en-US" sz="14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に通い、優良生産者から直接指導を受ける</a:t>
            </a:r>
            <a:r>
              <a:rPr lang="ja-JP" altLang="en-US" sz="1400" b="1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個別実践研修</a:t>
            </a:r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8191" y="1552417"/>
            <a:ext cx="1661359" cy="199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グループ化 18"/>
          <p:cNvGrpSpPr/>
          <p:nvPr/>
        </p:nvGrpSpPr>
        <p:grpSpPr>
          <a:xfrm>
            <a:off x="86297" y="9304427"/>
            <a:ext cx="6678886" cy="614278"/>
            <a:chOff x="7071041" y="8918009"/>
            <a:chExt cx="6678886" cy="797591"/>
          </a:xfrm>
        </p:grpSpPr>
        <p:pic>
          <p:nvPicPr>
            <p:cNvPr id="21" name="Picture 11" descr="大分しいたけ特大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09428" y="8918009"/>
              <a:ext cx="653596" cy="753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角丸四角形 21"/>
            <p:cNvSpPr/>
            <p:nvPr/>
          </p:nvSpPr>
          <p:spPr bwMode="auto">
            <a:xfrm>
              <a:off x="7071041" y="8924957"/>
              <a:ext cx="6678886" cy="751423"/>
            </a:xfrm>
            <a:prstGeom prst="round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05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23" name="テキスト ボックス 39"/>
            <p:cNvSpPr txBox="1"/>
            <p:nvPr/>
          </p:nvSpPr>
          <p:spPr bwMode="auto">
            <a:xfrm>
              <a:off x="7816025" y="8969090"/>
              <a:ext cx="5124041" cy="74651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ctr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ts val="1400"/>
                </a:lnSpc>
                <a:defRPr/>
              </a:pPr>
              <a:r>
                <a:rPr kumimoji="1" lang="en-US" altLang="ja-JP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【</a:t>
              </a:r>
              <a:r>
                <a:rPr kumimoji="1" lang="ja-JP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お問い合わせ</a:t>
              </a:r>
              <a:r>
                <a:rPr kumimoji="1" lang="en-US" altLang="ja-JP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】</a:t>
              </a:r>
              <a:r>
                <a:rPr kumimoji="1" lang="ja-JP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大分県農林</a:t>
              </a:r>
              <a:r>
                <a:rPr lang="ja-JP" altLang="en-US" sz="1200" b="1" dirty="0">
                  <a:solidFill>
                    <a:prstClr val="black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水産部　　　ＴＥＬ：０９７</a:t>
              </a:r>
              <a:r>
                <a:rPr lang="en-US" altLang="ja-JP" sz="1200" b="1" dirty="0">
                  <a:solidFill>
                    <a:prstClr val="black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-</a:t>
              </a:r>
              <a:r>
                <a:rPr lang="ja-JP" altLang="en-US" sz="1200" b="1" dirty="0">
                  <a:solidFill>
                    <a:prstClr val="black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５０６</a:t>
              </a:r>
              <a:r>
                <a:rPr lang="en-US" altLang="ja-JP" sz="1200" b="1" dirty="0">
                  <a:solidFill>
                    <a:prstClr val="black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-</a:t>
              </a:r>
              <a:r>
                <a:rPr lang="ja-JP" altLang="en-US" sz="1200" b="1" dirty="0">
                  <a:solidFill>
                    <a:prstClr val="black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３８３６</a:t>
              </a:r>
              <a:endPara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lvl="0">
                <a:lnSpc>
                  <a:spcPts val="1400"/>
                </a:lnSpc>
                <a:defRPr/>
              </a:pPr>
              <a:r>
                <a:rPr kumimoji="1" lang="ja-JP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　　　　　　　　　      　林産</a:t>
              </a:r>
              <a:r>
                <a:rPr lang="ja-JP" altLang="en-US" sz="1200" b="1" dirty="0">
                  <a:solidFill>
                    <a:prstClr val="black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振興室　　　ＦＡＸ：０９７</a:t>
              </a:r>
              <a:r>
                <a:rPr lang="en-US" altLang="ja-JP" sz="1200" b="1" dirty="0">
                  <a:solidFill>
                    <a:prstClr val="black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-</a:t>
              </a:r>
              <a:r>
                <a:rPr lang="ja-JP" altLang="en-US" sz="1200" b="1" dirty="0">
                  <a:solidFill>
                    <a:prstClr val="black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５０６</a:t>
              </a:r>
              <a:r>
                <a:rPr lang="en-US" altLang="ja-JP" sz="1200" b="1" dirty="0">
                  <a:solidFill>
                    <a:prstClr val="black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-</a:t>
              </a:r>
              <a:r>
                <a:rPr lang="ja-JP" altLang="en-US" sz="1200" b="1" dirty="0">
                  <a:solidFill>
                    <a:prstClr val="black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１７６５</a:t>
              </a:r>
              <a:endPara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sp>
        <p:nvSpPr>
          <p:cNvPr id="30" name="テキスト ボックス 16"/>
          <p:cNvSpPr txBox="1"/>
          <p:nvPr/>
        </p:nvSpPr>
        <p:spPr>
          <a:xfrm>
            <a:off x="170889" y="9074289"/>
            <a:ext cx="6397239" cy="240048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no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200"/>
              </a:lnSpc>
            </a:pPr>
            <a:r>
              <a:rPr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各コース、申込多数の場合は選考して決定します。ご了承ください。</a:t>
            </a:r>
            <a:r>
              <a:rPr kumimoji="1"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申し込みいただいた個人情報は、本研修以外の目的では使用しません。</a:t>
            </a:r>
            <a:endParaRPr kumimoji="1" lang="en-US" altLang="ja-JP" sz="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" name="角丸四角形 30"/>
          <p:cNvSpPr/>
          <p:nvPr/>
        </p:nvSpPr>
        <p:spPr>
          <a:xfrm rot="21290311">
            <a:off x="20366" y="2853953"/>
            <a:ext cx="3123032" cy="519849"/>
          </a:xfrm>
          <a:prstGeom prst="roundRect">
            <a:avLst>
              <a:gd name="adj" fmla="val 50000"/>
            </a:avLst>
          </a:prstGeom>
          <a:blipFill>
            <a:blip r:embed="rId6"/>
            <a:tile tx="0" ty="0" sx="100000" sy="100000" flip="none" algn="tl"/>
          </a:blipFill>
          <a:ln>
            <a:noFill/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3200" b="1" baseline="0" dirty="0">
                <a:ln>
                  <a:solidFill>
                    <a:schemeClr val="tx1"/>
                  </a:solidFill>
                </a:ln>
                <a:latin typeface="HGP創英角ﾎﾟｯﾌﾟ体" pitchFamily="50" charset="-128"/>
                <a:ea typeface="HGP創英角ﾎﾟｯﾌﾟ体" pitchFamily="50" charset="-128"/>
              </a:rPr>
              <a:t>始めませんか？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74903" y="3220617"/>
            <a:ext cx="6686028" cy="983226"/>
          </a:xfrm>
          <a:prstGeom prst="rect">
            <a:avLst/>
          </a:prstGeom>
          <a:noFill/>
          <a:ln w="38100">
            <a:noFill/>
          </a:ln>
        </p:spPr>
        <p:txBody>
          <a:bodyPr wrap="square" lIns="91440" tIns="45720" rIns="91440" bIns="45720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5400" b="1" cap="none" spc="0" baseline="0" dirty="0">
                <a:ln w="3810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66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HG創英角ﾎﾟｯﾌﾟ体" pitchFamily="49" charset="-128"/>
                <a:ea typeface="HG創英角ﾎﾟｯﾌﾟ体" pitchFamily="49" charset="-128"/>
              </a:rPr>
              <a:t>原木しいたけ栽培！</a:t>
            </a:r>
          </a:p>
        </p:txBody>
      </p:sp>
      <p:sp>
        <p:nvSpPr>
          <p:cNvPr id="33" name="正方形/長方形 32"/>
          <p:cNvSpPr/>
          <p:nvPr/>
        </p:nvSpPr>
        <p:spPr>
          <a:xfrm>
            <a:off x="150332" y="8507744"/>
            <a:ext cx="2384986" cy="592078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各市町村役場</a:t>
            </a:r>
            <a:r>
              <a:rPr lang="en-US" altLang="ja-JP" sz="10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lang="ja-JP" altLang="en-US" sz="10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林業関係</a:t>
            </a:r>
            <a:r>
              <a:rPr lang="en-US" altLang="ja-JP" sz="10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</a:p>
          <a:p>
            <a:r>
              <a:rPr lang="ja-JP" altLang="en-US" sz="1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県の振興局</a:t>
            </a:r>
            <a:r>
              <a:rPr lang="en-US" altLang="ja-JP" sz="10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lang="ja-JP" altLang="en-US" sz="10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林業・木材・椎茸班</a:t>
            </a:r>
            <a:r>
              <a:rPr lang="en-US" altLang="ja-JP" sz="10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</a:p>
          <a:p>
            <a:r>
              <a:rPr lang="ja-JP" altLang="en-US" sz="1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県</a:t>
            </a:r>
            <a:r>
              <a:rPr lang="en-US" altLang="ja-JP" sz="1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HP</a:t>
            </a:r>
            <a:r>
              <a:rPr lang="en-US" altLang="ja-JP" sz="10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lang="ja-JP" altLang="en-US" sz="10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林産振興室</a:t>
            </a:r>
            <a:r>
              <a:rPr lang="en-US" altLang="ja-JP" sz="10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endParaRPr lang="ja-JP" altLang="en-US" sz="10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34" name="二等辺三角形 33"/>
          <p:cNvSpPr/>
          <p:nvPr/>
        </p:nvSpPr>
        <p:spPr>
          <a:xfrm rot="5400000">
            <a:off x="5240836" y="8628049"/>
            <a:ext cx="474892" cy="335643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/>
          <p:cNvSpPr/>
          <p:nvPr/>
        </p:nvSpPr>
        <p:spPr>
          <a:xfrm>
            <a:off x="5715257" y="8511273"/>
            <a:ext cx="1000741" cy="592078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受講決定の</a:t>
            </a:r>
            <a:endParaRPr lang="en-US" altLang="ja-JP" sz="12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ctr"/>
            <a:r>
              <a:rPr lang="ja-JP" altLang="en-US" sz="1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お知らせ</a:t>
            </a:r>
            <a:endParaRPr lang="en-US" altLang="ja-JP" sz="12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ctr"/>
            <a:r>
              <a:rPr lang="en-US" altLang="ja-JP" sz="1200" b="1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8</a:t>
            </a:r>
            <a:r>
              <a:rPr lang="ja-JP" altLang="en-US" sz="1200" b="1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月上旬頃</a:t>
            </a:r>
          </a:p>
        </p:txBody>
      </p:sp>
      <p:sp>
        <p:nvSpPr>
          <p:cNvPr id="36" name="正方形/長方形 35"/>
          <p:cNvSpPr/>
          <p:nvPr/>
        </p:nvSpPr>
        <p:spPr>
          <a:xfrm>
            <a:off x="3015184" y="8507744"/>
            <a:ext cx="2226125" cy="592078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「参加申込書」を記入して提出</a:t>
            </a:r>
            <a:endParaRPr lang="en-US" altLang="ja-JP" sz="12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ctr"/>
            <a:r>
              <a:rPr lang="en-US" altLang="ja-JP" sz="1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※</a:t>
            </a:r>
            <a:r>
              <a:rPr lang="ja-JP" altLang="en-US" sz="1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県</a:t>
            </a:r>
            <a:r>
              <a:rPr lang="en-US" altLang="ja-JP" sz="1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HP</a:t>
            </a:r>
            <a:r>
              <a:rPr lang="ja-JP" altLang="en-US" sz="1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からメール提出も可</a:t>
            </a:r>
            <a:endParaRPr lang="en-US" altLang="ja-JP" sz="12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ctr"/>
            <a:r>
              <a:rPr lang="ja-JP" altLang="en-US" sz="1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締め切り</a:t>
            </a:r>
            <a:r>
              <a:rPr lang="ja-JP" altLang="en-US" sz="1200" b="1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〆</a:t>
            </a:r>
            <a:r>
              <a:rPr lang="en-US" altLang="ja-JP" sz="1200" b="1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7</a:t>
            </a:r>
            <a:r>
              <a:rPr lang="ja-JP" altLang="en-US" sz="1200" b="1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月</a:t>
            </a:r>
            <a:r>
              <a:rPr lang="en-US" altLang="ja-JP" sz="1200" b="1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31</a:t>
            </a:r>
            <a:r>
              <a:rPr lang="ja-JP" altLang="en-US" sz="1200" b="1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日</a:t>
            </a:r>
            <a:r>
              <a:rPr lang="en-US" altLang="ja-JP" sz="1200" b="1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lang="ja-JP" altLang="en-US" sz="1200" b="1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金</a:t>
            </a:r>
            <a:r>
              <a:rPr lang="en-US" altLang="ja-JP" sz="1200" b="1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endParaRPr lang="ja-JP" altLang="en-US" sz="1200" b="1" dirty="0">
              <a:solidFill>
                <a:srgbClr val="FF000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38" name="角丸四角形 37"/>
          <p:cNvSpPr/>
          <p:nvPr/>
        </p:nvSpPr>
        <p:spPr bwMode="auto">
          <a:xfrm>
            <a:off x="74903" y="7885680"/>
            <a:ext cx="6705435" cy="263278"/>
          </a:xfrm>
          <a:prstGeom prst="roundRect">
            <a:avLst>
              <a:gd name="adj" fmla="val 6358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400"/>
              </a:lnSpc>
            </a:pPr>
            <a:r>
              <a:rPr kumimoji="1" lang="en-US" altLang="ja-JP" sz="800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800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受講費は</a:t>
            </a:r>
            <a:r>
              <a:rPr kumimoji="1" lang="ja-JP" altLang="en-US" sz="8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無料</a:t>
            </a:r>
            <a:r>
              <a:rPr kumimoji="1" lang="ja-JP" altLang="en-US" sz="800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800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800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研修会場までの交通費や昼食代は自己負担　</a:t>
            </a:r>
            <a:r>
              <a:rPr kumimoji="1" lang="en-US" altLang="ja-JP" sz="800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800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ここでいう「就業」とは、専業・兼業問わず生産したしいたけを市場等に出荷する事を指します</a:t>
            </a:r>
          </a:p>
        </p:txBody>
      </p:sp>
      <p:sp>
        <p:nvSpPr>
          <p:cNvPr id="40" name="二等辺三角形 39"/>
          <p:cNvSpPr/>
          <p:nvPr/>
        </p:nvSpPr>
        <p:spPr>
          <a:xfrm rot="5400000">
            <a:off x="2537805" y="8638816"/>
            <a:ext cx="474892" cy="335643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2" name="正方形/長方形 41"/>
          <p:cNvSpPr/>
          <p:nvPr/>
        </p:nvSpPr>
        <p:spPr>
          <a:xfrm>
            <a:off x="230111" y="8503911"/>
            <a:ext cx="320874" cy="5920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tIns="0" bIns="0" rtlCol="0" anchor="ctr"/>
          <a:lstStyle/>
          <a:p>
            <a:r>
              <a:rPr lang="en-US" altLang="ja-JP" sz="1400" b="1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【</a:t>
            </a:r>
            <a:r>
              <a:rPr lang="ja-JP" altLang="en-US" sz="1400" b="1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窓口</a:t>
            </a:r>
            <a:r>
              <a:rPr lang="en-US" altLang="ja-JP" sz="1400" b="1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】</a:t>
            </a:r>
            <a:endParaRPr lang="ja-JP" altLang="en-US" sz="1400" b="1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43" name="円形吹き出し 42"/>
          <p:cNvSpPr/>
          <p:nvPr/>
        </p:nvSpPr>
        <p:spPr>
          <a:xfrm>
            <a:off x="3680090" y="2077639"/>
            <a:ext cx="1606747" cy="1273778"/>
          </a:xfrm>
          <a:prstGeom prst="wedgeEllipseCallout">
            <a:avLst>
              <a:gd name="adj1" fmla="val 61428"/>
              <a:gd name="adj2" fmla="val -23035"/>
            </a:avLst>
          </a:prstGeom>
          <a:solidFill>
            <a:srgbClr val="FFCC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2400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基本を</a:t>
            </a:r>
            <a:endParaRPr kumimoji="1" lang="en-US" altLang="ja-JP" sz="2400" dirty="0">
              <a:solidFill>
                <a:schemeClr val="tx1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algn="ctr"/>
            <a:r>
              <a:rPr kumimoji="1" lang="ja-JP" altLang="en-US" sz="2400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学ぼう！</a:t>
            </a:r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695" y="43710"/>
            <a:ext cx="2070177" cy="1552633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sp>
        <p:nvSpPr>
          <p:cNvPr id="37" name="円形吹き出し 36"/>
          <p:cNvSpPr/>
          <p:nvPr/>
        </p:nvSpPr>
        <p:spPr>
          <a:xfrm>
            <a:off x="4604110" y="4654611"/>
            <a:ext cx="1598570" cy="428383"/>
          </a:xfrm>
          <a:prstGeom prst="wedgeEllipseCallout">
            <a:avLst>
              <a:gd name="adj1" fmla="val -41449"/>
              <a:gd name="adj2" fmla="val 55219"/>
            </a:avLst>
          </a:prstGeom>
          <a:solidFill>
            <a:srgbClr val="FFCC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9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実践的な栽培技術</a:t>
            </a:r>
            <a:endParaRPr kumimoji="1" lang="en-US" altLang="ja-JP" sz="9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ctr"/>
            <a:r>
              <a:rPr kumimoji="1" lang="ja-JP" altLang="en-US" sz="9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を学びたい方</a:t>
            </a:r>
          </a:p>
        </p:txBody>
      </p:sp>
      <p:pic>
        <p:nvPicPr>
          <p:cNvPr id="41" name="図 4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145" y="9115370"/>
            <a:ext cx="927425" cy="802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000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1"/>
          <p:cNvSpPr/>
          <p:nvPr/>
        </p:nvSpPr>
        <p:spPr>
          <a:xfrm>
            <a:off x="71979" y="34290"/>
            <a:ext cx="6655425" cy="320629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ja-JP" altLang="en-US" sz="20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３ 研修内容詳細</a:t>
            </a:r>
          </a:p>
        </p:txBody>
      </p:sp>
      <p:sp>
        <p:nvSpPr>
          <p:cNvPr id="3" name="角丸四角形 2"/>
          <p:cNvSpPr/>
          <p:nvPr/>
        </p:nvSpPr>
        <p:spPr bwMode="auto">
          <a:xfrm>
            <a:off x="152642" y="425999"/>
            <a:ext cx="1489026" cy="32403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ja-JP" altLang="en-US" sz="18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①基礎研修</a:t>
            </a:r>
          </a:p>
        </p:txBody>
      </p:sp>
      <p:sp>
        <p:nvSpPr>
          <p:cNvPr id="4" name="角丸四角形 3"/>
          <p:cNvSpPr/>
          <p:nvPr/>
        </p:nvSpPr>
        <p:spPr bwMode="auto">
          <a:xfrm>
            <a:off x="152642" y="5002006"/>
            <a:ext cx="3863416" cy="32403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0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ja-JP" altLang="en-US" sz="18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②実践研修</a:t>
            </a:r>
            <a:r>
              <a:rPr kumimoji="1" lang="ja-JP" altLang="en-US" sz="12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（作業体験コース・技術習得コース）</a:t>
            </a: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5726374"/>
              </p:ext>
            </p:extLst>
          </p:nvPr>
        </p:nvGraphicFramePr>
        <p:xfrm>
          <a:off x="230220" y="1171660"/>
          <a:ext cx="6497184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1520">
                  <a:extLst>
                    <a:ext uri="{9D8B030D-6E8A-4147-A177-3AD203B41FA5}">
                      <a16:colId xmlns:a16="http://schemas.microsoft.com/office/drawing/2014/main" val="1181091341"/>
                    </a:ext>
                  </a:extLst>
                </a:gridCol>
                <a:gridCol w="4235664">
                  <a:extLst>
                    <a:ext uri="{9D8B030D-6E8A-4147-A177-3AD203B41FA5}">
                      <a16:colId xmlns:a16="http://schemas.microsoft.com/office/drawing/2014/main" val="3685692122"/>
                    </a:ext>
                  </a:extLst>
                </a:gridCol>
              </a:tblGrid>
              <a:tr h="25205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開催日</a:t>
                      </a:r>
                    </a:p>
                  </a:txBody>
                  <a:tcPr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内　容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654281"/>
                  </a:ext>
                </a:extLst>
              </a:tr>
              <a:tr h="756152"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第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回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30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日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日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en-US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※</a:t>
                      </a:r>
                      <a:r>
                        <a:rPr kumimoji="1" lang="ja-JP" altLang="en-US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予定</a:t>
                      </a:r>
                    </a:p>
                  </a:txBody>
                  <a:tcPr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（１）大分県のしいたけ生産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（２）しいたけ生産の基礎知識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　　　・栽培方法　・流通と消費　・経営　・きのこの基礎知識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）県林業研究部　きのこグループ施設見学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644949"/>
                  </a:ext>
                </a:extLst>
              </a:tr>
              <a:tr h="756152"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第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回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25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日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日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en-US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※</a:t>
                      </a:r>
                      <a:r>
                        <a:rPr kumimoji="1" lang="ja-JP" altLang="en-US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予定</a:t>
                      </a:r>
                    </a:p>
                  </a:txBody>
                  <a:tcPr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（１）栽培のポイント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前編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</a:p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　　　・秋の作業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（伐採、</a:t>
                      </a:r>
                      <a:r>
                        <a:rPr kumimoji="1" lang="ja-JP" altLang="en-US" sz="1000" dirty="0" err="1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ほだ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起こし、ほだ場 </a:t>
                      </a:r>
                      <a:r>
                        <a:rPr kumimoji="1" lang="ja-JP" altLang="en-US" sz="7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など</a:t>
                      </a:r>
                      <a:r>
                        <a:rPr kumimoji="1" lang="en-US" altLang="ja-JP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</a:p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（２）伐採、玉切作業見学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（３）生産者栽培現地視察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0019483"/>
                  </a:ext>
                </a:extLst>
              </a:tr>
              <a:tr h="924185"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第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回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R9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24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日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日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en-US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※</a:t>
                      </a:r>
                      <a:r>
                        <a:rPr kumimoji="1" lang="ja-JP" altLang="en-US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予定</a:t>
                      </a:r>
                    </a:p>
                  </a:txBody>
                  <a:tcPr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（１）栽培のポイント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中編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</a:p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　　　・冬の作業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（玉切、植菌、伏せ込み　</a:t>
                      </a:r>
                      <a:r>
                        <a:rPr kumimoji="1" lang="ja-JP" altLang="en-US" sz="7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など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（２）しいたけの品種と特性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）実習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　　　・駒打ち～伏せ込み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6246363"/>
                  </a:ext>
                </a:extLst>
              </a:tr>
              <a:tr h="588118"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第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回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R9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日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日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en-US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※</a:t>
                      </a:r>
                      <a:r>
                        <a:rPr kumimoji="1" lang="ja-JP" altLang="en-US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予定</a:t>
                      </a:r>
                    </a:p>
                  </a:txBody>
                  <a:tcPr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（１）栽培のポイント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後編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</a:p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　　・春作業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（発生、収穫、乾燥　</a:t>
                      </a:r>
                      <a:r>
                        <a:rPr kumimoji="1" lang="ja-JP" altLang="en-US" sz="7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など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（２）選別作業のポイント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892971"/>
                  </a:ext>
                </a:extLst>
              </a:tr>
            </a:tbl>
          </a:graphicData>
        </a:graphic>
      </p:graphicFrame>
      <p:sp>
        <p:nvSpPr>
          <p:cNvPr id="6" name="テキスト ボックス 16"/>
          <p:cNvSpPr txBox="1"/>
          <p:nvPr/>
        </p:nvSpPr>
        <p:spPr>
          <a:xfrm>
            <a:off x="266625" y="787242"/>
            <a:ext cx="6503702" cy="408628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no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2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研修場所　：大分県農林水産研究指導センター　林業研究部きのこグループ（豊後大野市三重町）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2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研修時間　：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時～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16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時　</a:t>
            </a:r>
            <a:r>
              <a:rPr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各回により多少変更する可能性あり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テキスト ボックス 16"/>
          <p:cNvSpPr txBox="1"/>
          <p:nvPr/>
        </p:nvSpPr>
        <p:spPr>
          <a:xfrm>
            <a:off x="266625" y="4694094"/>
            <a:ext cx="5432569" cy="21864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no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200"/>
              </a:lnSpc>
            </a:pPr>
            <a:r>
              <a:rPr lang="en-US" altLang="ja-JP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各回</a:t>
            </a:r>
            <a:r>
              <a:rPr lang="en-US" altLang="ja-JP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週間前までには詳細を通知します　</a:t>
            </a:r>
            <a:r>
              <a:rPr lang="en-US" altLang="ja-JP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ja-JP" altLang="en-US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研修内容は変更する場合があります</a:t>
            </a:r>
            <a:endParaRPr kumimoji="1" lang="en-US" altLang="ja-JP" sz="9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192736"/>
              </p:ext>
            </p:extLst>
          </p:nvPr>
        </p:nvGraphicFramePr>
        <p:xfrm>
          <a:off x="152642" y="8697946"/>
          <a:ext cx="6574762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3704">
                  <a:extLst>
                    <a:ext uri="{9D8B030D-6E8A-4147-A177-3AD203B41FA5}">
                      <a16:colId xmlns:a16="http://schemas.microsoft.com/office/drawing/2014/main" val="1181091341"/>
                    </a:ext>
                  </a:extLst>
                </a:gridCol>
                <a:gridCol w="1443786">
                  <a:extLst>
                    <a:ext uri="{9D8B030D-6E8A-4147-A177-3AD203B41FA5}">
                      <a16:colId xmlns:a16="http://schemas.microsoft.com/office/drawing/2014/main" val="2845943458"/>
                    </a:ext>
                  </a:extLst>
                </a:gridCol>
                <a:gridCol w="2937272">
                  <a:extLst>
                    <a:ext uri="{9D8B030D-6E8A-4147-A177-3AD203B41FA5}">
                      <a16:colId xmlns:a16="http://schemas.microsoft.com/office/drawing/2014/main" val="2702863739"/>
                    </a:ext>
                  </a:extLst>
                </a:gridCol>
              </a:tblGrid>
              <a:tr h="18002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研修名</a:t>
                      </a:r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開催日</a:t>
                      </a:r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/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募集時期</a:t>
                      </a:r>
                      <a:endParaRPr kumimoji="1" lang="en-US" altLang="ja-JP" sz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開催場所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内　容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654281"/>
                  </a:ext>
                </a:extLst>
              </a:tr>
              <a:tr h="399498">
                <a:tc>
                  <a:txBody>
                    <a:bodyPr/>
                    <a:lstStyle/>
                    <a:p>
                      <a:r>
                        <a:rPr kumimoji="1" lang="en-US" altLang="ja-JP" sz="12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12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チェーンソー基礎研修</a:t>
                      </a:r>
                      <a:r>
                        <a:rPr kumimoji="1" lang="en-US" altLang="ja-JP" sz="12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</a:p>
                    <a:p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9/30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（水）～　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10/2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（金）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※8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月から県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HP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にて募集開始！</a:t>
                      </a:r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県林業研修所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en-US" altLang="ja-JP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由布市湯布院町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kumimoji="1" lang="ja-JP" altLang="en-US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（１）しいたけ栽培の安全、事故事例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（２）伐木等の業務にかかる特別教育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※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受講費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テキスト代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：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3,000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円程度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644949"/>
                  </a:ext>
                </a:extLst>
              </a:tr>
            </a:tbl>
          </a:graphicData>
        </a:graphic>
      </p:graphicFrame>
      <p:sp>
        <p:nvSpPr>
          <p:cNvPr id="9" name="角丸四角形 8"/>
          <p:cNvSpPr/>
          <p:nvPr/>
        </p:nvSpPr>
        <p:spPr bwMode="auto">
          <a:xfrm>
            <a:off x="152642" y="8356649"/>
            <a:ext cx="3247049" cy="32403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0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ja-JP" altLang="en-US" sz="18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◆伐採等に関する研修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655CABE8-498C-40D5-A0D8-FD172023047F}"/>
              </a:ext>
            </a:extLst>
          </p:cNvPr>
          <p:cNvSpPr/>
          <p:nvPr/>
        </p:nvSpPr>
        <p:spPr>
          <a:xfrm>
            <a:off x="3565320" y="5401111"/>
            <a:ext cx="3162084" cy="1496148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36000" rtlCol="0" anchor="ctr"/>
          <a:lstStyle/>
          <a:p>
            <a:pPr algn="ctr"/>
            <a:r>
              <a:rPr lang="en-US" altLang="ja-JP" sz="1050" b="1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※</a:t>
            </a:r>
            <a:r>
              <a:rPr lang="ja-JP" altLang="en-US" sz="1050" b="1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注意事項</a:t>
            </a:r>
            <a:r>
              <a:rPr lang="en-US" altLang="ja-JP" sz="1050" b="1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※</a:t>
            </a:r>
          </a:p>
          <a:p>
            <a:r>
              <a:rPr lang="ja-JP" altLang="en-US" sz="900" b="1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（技術習得コース）</a:t>
            </a:r>
            <a:endParaRPr lang="en-US" altLang="ja-JP" sz="900" b="1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9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〇 研修生は今後本格的に椎茸栽培を行う意思があること</a:t>
            </a:r>
            <a:endParaRPr lang="en-US" altLang="ja-JP" sz="9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9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〇 研修生は研修開始前に基礎知識を有していること</a:t>
            </a:r>
            <a:endParaRPr lang="en-US" altLang="ja-JP" sz="9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900" b="1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（全体）</a:t>
            </a:r>
            <a:endParaRPr lang="en-US" altLang="ja-JP" sz="900" b="1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9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〇 研修は講師の作業現場で作業を一緒に行う実践形式で</a:t>
            </a:r>
            <a:endParaRPr lang="en-US" altLang="ja-JP" sz="9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9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実施します。個別指導を受けながら、技術や知識を習得します</a:t>
            </a:r>
            <a:endParaRPr lang="en-US" altLang="ja-JP" sz="9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9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〇受講は無料です。 講師への謝礼を県が負担します</a:t>
            </a:r>
            <a:endParaRPr lang="en-US" altLang="ja-JP" sz="9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pic>
        <p:nvPicPr>
          <p:cNvPr id="30" name="図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509" y="7100010"/>
            <a:ext cx="1677087" cy="94336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31" name="図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704" y="6918636"/>
            <a:ext cx="1578099" cy="91286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33" name="図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215" y="7821751"/>
            <a:ext cx="1085381" cy="938708"/>
          </a:xfrm>
          <a:prstGeom prst="rect">
            <a:avLst/>
          </a:prstGeom>
        </p:spPr>
      </p:pic>
      <p:grpSp>
        <p:nvGrpSpPr>
          <p:cNvPr id="26" name="グループ化 25"/>
          <p:cNvGrpSpPr/>
          <p:nvPr/>
        </p:nvGrpSpPr>
        <p:grpSpPr>
          <a:xfrm>
            <a:off x="71979" y="5506591"/>
            <a:ext cx="3693090" cy="2639409"/>
            <a:chOff x="-3845568" y="5156655"/>
            <a:chExt cx="3484534" cy="2619185"/>
          </a:xfrm>
        </p:grpSpPr>
        <p:grpSp>
          <p:nvGrpSpPr>
            <p:cNvPr id="24" name="グループ化 23"/>
            <p:cNvGrpSpPr/>
            <p:nvPr/>
          </p:nvGrpSpPr>
          <p:grpSpPr>
            <a:xfrm>
              <a:off x="-3845568" y="5156655"/>
              <a:ext cx="3484534" cy="2619185"/>
              <a:chOff x="-3845568" y="5156655"/>
              <a:chExt cx="3484534" cy="2619185"/>
            </a:xfrm>
          </p:grpSpPr>
          <p:grpSp>
            <p:nvGrpSpPr>
              <p:cNvPr id="14" name="グループ化 13"/>
              <p:cNvGrpSpPr/>
              <p:nvPr/>
            </p:nvGrpSpPr>
            <p:grpSpPr>
              <a:xfrm>
                <a:off x="-3845568" y="5156655"/>
                <a:ext cx="3484534" cy="2619185"/>
                <a:chOff x="-3845568" y="5156655"/>
                <a:chExt cx="3484534" cy="2619185"/>
              </a:xfrm>
            </p:grpSpPr>
            <p:grpSp>
              <p:nvGrpSpPr>
                <p:cNvPr id="17" name="グループ化 16"/>
                <p:cNvGrpSpPr/>
                <p:nvPr/>
              </p:nvGrpSpPr>
              <p:grpSpPr>
                <a:xfrm>
                  <a:off x="-3845566" y="5156655"/>
                  <a:ext cx="3395625" cy="2619185"/>
                  <a:chOff x="361736" y="5402492"/>
                  <a:chExt cx="3162876" cy="2225006"/>
                </a:xfrm>
              </p:grpSpPr>
              <p:sp>
                <p:nvSpPr>
                  <p:cNvPr id="10" name="テキスト ボックス 16">
                    <a:extLst>
                      <a:ext uri="{FF2B5EF4-FFF2-40B4-BE49-F238E27FC236}">
                        <a16:creationId xmlns:a16="http://schemas.microsoft.com/office/drawing/2014/main" id="{6E0D6513-3BBC-45DF-99A0-51CA30164765}"/>
                      </a:ext>
                    </a:extLst>
                  </p:cNvPr>
                  <p:cNvSpPr txBox="1"/>
                  <p:nvPr/>
                </p:nvSpPr>
                <p:spPr>
                  <a:xfrm>
                    <a:off x="1610977" y="5402492"/>
                    <a:ext cx="1913635" cy="343829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square" rtlCol="0" anchor="t">
                    <a:no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lnSpc>
                        <a:spcPts val="1200"/>
                      </a:lnSpc>
                    </a:pPr>
                    <a:r>
                      <a:rPr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・・・申込書を県林産振興室</a:t>
                    </a:r>
                    <a:endParaRPr lang="en-US" altLang="ja-JP" sz="900" dirty="0">
                      <a:latin typeface="Meiryo UI" panose="020B0604030504040204" pitchFamily="50" charset="-128"/>
                      <a:ea typeface="Meiryo UI" panose="020B0604030504040204" pitchFamily="50" charset="-128"/>
                    </a:endParaRPr>
                  </a:p>
                  <a:p>
                    <a:pPr>
                      <a:lnSpc>
                        <a:spcPts val="1200"/>
                      </a:lnSpc>
                    </a:pPr>
                    <a:r>
                      <a:rPr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　　または振興局へ提出</a:t>
                    </a:r>
                    <a:endParaRPr kumimoji="1" lang="en-US" altLang="ja-JP" sz="900" dirty="0">
                      <a:latin typeface="Meiryo UI" panose="020B0604030504040204" pitchFamily="50" charset="-128"/>
                      <a:ea typeface="Meiryo UI" panose="020B0604030504040204" pitchFamily="50" charset="-128"/>
                    </a:endParaRPr>
                  </a:p>
                </p:txBody>
              </p:sp>
              <p:sp>
                <p:nvSpPr>
                  <p:cNvPr id="11" name="角丸四角形 3">
                    <a:extLst>
                      <a:ext uri="{FF2B5EF4-FFF2-40B4-BE49-F238E27FC236}">
                        <a16:creationId xmlns:a16="http://schemas.microsoft.com/office/drawing/2014/main" id="{4411E737-19E2-490E-9E2C-AD8A1D976A43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61736" y="5761391"/>
                    <a:ext cx="1285145" cy="23666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36000" rIns="36000" rtlCol="0" anchor="ctr"/>
                  <a:lstStyle>
                    <a:lvl1pPr marL="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kumimoji="1" lang="ja-JP" altLang="en-US" sz="1200" b="1" dirty="0">
                        <a:solidFill>
                          <a:schemeClr val="tx1"/>
                        </a:solidFill>
                        <a:latin typeface="UD デジタル 教科書体 NP-B" panose="02020700000000000000" pitchFamily="18" charset="-128"/>
                        <a:ea typeface="UD デジタル 教科書体 NP-B" panose="02020700000000000000" pitchFamily="18" charset="-128"/>
                      </a:rPr>
                      <a:t>講師の選定</a:t>
                    </a:r>
                  </a:p>
                </p:txBody>
              </p:sp>
              <p:sp>
                <p:nvSpPr>
                  <p:cNvPr id="12" name="二等辺三角形 11">
                    <a:extLst>
                      <a:ext uri="{FF2B5EF4-FFF2-40B4-BE49-F238E27FC236}">
                        <a16:creationId xmlns:a16="http://schemas.microsoft.com/office/drawing/2014/main" id="{1CB2451A-1529-409D-BB7E-D69E48A6DD62}"/>
                      </a:ext>
                    </a:extLst>
                  </p:cNvPr>
                  <p:cNvSpPr/>
                  <p:nvPr/>
                </p:nvSpPr>
                <p:spPr>
                  <a:xfrm flipV="1">
                    <a:off x="640883" y="6012778"/>
                    <a:ext cx="792641" cy="95525"/>
                  </a:xfrm>
                  <a:prstGeom prst="triangl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3" name="角丸四角形 3">
                    <a:extLst>
                      <a:ext uri="{FF2B5EF4-FFF2-40B4-BE49-F238E27FC236}">
                        <a16:creationId xmlns:a16="http://schemas.microsoft.com/office/drawing/2014/main" id="{D1EA1C8A-A738-4113-81ED-9AC53E64E394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61736" y="6128282"/>
                    <a:ext cx="1285145" cy="23666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36000" rIns="36000" rtlCol="0" anchor="ctr"/>
                  <a:lstStyle>
                    <a:lvl1pPr marL="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kumimoji="1" lang="ja-JP" altLang="en-US" sz="1200" b="1" dirty="0">
                        <a:solidFill>
                          <a:schemeClr val="tx1"/>
                        </a:solidFill>
                        <a:latin typeface="UD デジタル 教科書体 NP-B" panose="02020700000000000000" pitchFamily="18" charset="-128"/>
                        <a:ea typeface="UD デジタル 教科書体 NP-B" panose="02020700000000000000" pitchFamily="18" charset="-128"/>
                      </a:rPr>
                      <a:t>研修計画の</a:t>
                    </a:r>
                    <a:r>
                      <a:rPr lang="ja-JP" altLang="en-US" sz="1200" b="1" dirty="0">
                        <a:solidFill>
                          <a:schemeClr val="tx1"/>
                        </a:solidFill>
                        <a:latin typeface="UD デジタル 教科書体 NP-B" panose="02020700000000000000" pitchFamily="18" charset="-128"/>
                        <a:ea typeface="UD デジタル 教科書体 NP-B" panose="02020700000000000000" pitchFamily="18" charset="-128"/>
                      </a:rPr>
                      <a:t>作成</a:t>
                    </a:r>
                    <a:endParaRPr kumimoji="1" lang="ja-JP" altLang="en-US" sz="1200" b="1" dirty="0">
                      <a:solidFill>
                        <a:schemeClr val="tx1"/>
                      </a:solidFill>
                      <a:latin typeface="UD デジタル 教科書体 NP-B" panose="02020700000000000000" pitchFamily="18" charset="-128"/>
                      <a:ea typeface="UD デジタル 教科書体 NP-B" panose="02020700000000000000" pitchFamily="18" charset="-128"/>
                    </a:endParaRPr>
                  </a:p>
                </p:txBody>
              </p:sp>
              <p:sp>
                <p:nvSpPr>
                  <p:cNvPr id="15" name="角丸四角形 3">
                    <a:extLst>
                      <a:ext uri="{FF2B5EF4-FFF2-40B4-BE49-F238E27FC236}">
                        <a16:creationId xmlns:a16="http://schemas.microsoft.com/office/drawing/2014/main" id="{270F87A6-369D-41FF-934D-6B3157868B5D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61736" y="7390838"/>
                    <a:ext cx="1285145" cy="23666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36000" rIns="36000" rtlCol="0" anchor="ctr"/>
                  <a:lstStyle>
                    <a:lvl1pPr marL="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kumimoji="1" lang="ja-JP" altLang="en-US" sz="1200" b="1" dirty="0">
                        <a:solidFill>
                          <a:schemeClr val="tx1"/>
                        </a:solidFill>
                        <a:latin typeface="UD デジタル 教科書体 NP-B" panose="02020700000000000000" pitchFamily="18" charset="-128"/>
                        <a:ea typeface="UD デジタル 教科書体 NP-B" panose="02020700000000000000" pitchFamily="18" charset="-128"/>
                      </a:rPr>
                      <a:t>研修報告</a:t>
                    </a:r>
                  </a:p>
                </p:txBody>
              </p:sp>
              <p:sp>
                <p:nvSpPr>
                  <p:cNvPr id="16" name="角丸四角形 3">
                    <a:extLst>
                      <a:ext uri="{FF2B5EF4-FFF2-40B4-BE49-F238E27FC236}">
                        <a16:creationId xmlns:a16="http://schemas.microsoft.com/office/drawing/2014/main" id="{05752806-5953-48AD-92E2-F0E0FEB7CF02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61736" y="6875039"/>
                    <a:ext cx="1285145" cy="357881"/>
                  </a:xfrm>
                  <a:prstGeom prst="roundRect">
                    <a:avLst>
                      <a:gd name="adj" fmla="val 38617"/>
                    </a:avLst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36000" rIns="36000" rtlCol="0" anchor="ctr"/>
                  <a:lstStyle>
                    <a:lvl1pPr marL="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kumimoji="1" lang="ja-JP" altLang="en-US" sz="1200" b="1" dirty="0">
                        <a:solidFill>
                          <a:schemeClr val="tx1"/>
                        </a:solidFill>
                        <a:latin typeface="UD デジタル 教科書体 NP-B" panose="02020700000000000000" pitchFamily="18" charset="-128"/>
                        <a:ea typeface="UD デジタル 教科書体 NP-B" panose="02020700000000000000" pitchFamily="18" charset="-128"/>
                      </a:rPr>
                      <a:t>研　修</a:t>
                    </a:r>
                  </a:p>
                </p:txBody>
              </p:sp>
              <p:sp>
                <p:nvSpPr>
                  <p:cNvPr id="19" name="テキスト ボックス 16">
                    <a:extLst>
                      <a:ext uri="{FF2B5EF4-FFF2-40B4-BE49-F238E27FC236}">
                        <a16:creationId xmlns:a16="http://schemas.microsoft.com/office/drawing/2014/main" id="{78824198-1204-4151-805F-6023AE6C2901}"/>
                      </a:ext>
                    </a:extLst>
                  </p:cNvPr>
                  <p:cNvSpPr txBox="1"/>
                  <p:nvPr/>
                </p:nvSpPr>
                <p:spPr>
                  <a:xfrm>
                    <a:off x="1606472" y="6120065"/>
                    <a:ext cx="1842775" cy="336776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square" rtlCol="0" anchor="t">
                    <a:no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lnSpc>
                        <a:spcPts val="1200"/>
                      </a:lnSpc>
                    </a:pPr>
                    <a:r>
                      <a:rPr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・・・県担当者・講師とおおまかな日程や</a:t>
                    </a:r>
                    <a:endParaRPr lang="en-US" altLang="ja-JP" sz="900" dirty="0">
                      <a:latin typeface="Meiryo UI" panose="020B0604030504040204" pitchFamily="50" charset="-128"/>
                      <a:ea typeface="Meiryo UI" panose="020B0604030504040204" pitchFamily="50" charset="-128"/>
                    </a:endParaRPr>
                  </a:p>
                  <a:p>
                    <a:pPr>
                      <a:lnSpc>
                        <a:spcPts val="1200"/>
                      </a:lnSpc>
                    </a:pPr>
                    <a:r>
                      <a:rPr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　　研修内容を計画します（８～９月）</a:t>
                    </a:r>
                    <a:endParaRPr lang="en-US" altLang="ja-JP" dirty="0">
                      <a:latin typeface="Meiryo UI" panose="020B0604030504040204" pitchFamily="50" charset="-128"/>
                      <a:ea typeface="Meiryo UI" panose="020B0604030504040204" pitchFamily="50" charset="-128"/>
                    </a:endParaRPr>
                  </a:p>
                </p:txBody>
              </p:sp>
              <p:sp>
                <p:nvSpPr>
                  <p:cNvPr id="20" name="テキスト ボックス 16">
                    <a:extLst>
                      <a:ext uri="{FF2B5EF4-FFF2-40B4-BE49-F238E27FC236}">
                        <a16:creationId xmlns:a16="http://schemas.microsoft.com/office/drawing/2014/main" id="{2E1324A0-B557-4F5C-8400-E62D835ADA03}"/>
                      </a:ext>
                    </a:extLst>
                  </p:cNvPr>
                  <p:cNvSpPr txBox="1"/>
                  <p:nvPr/>
                </p:nvSpPr>
                <p:spPr>
                  <a:xfrm>
                    <a:off x="1597247" y="6849054"/>
                    <a:ext cx="1793458" cy="479059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square" rtlCol="0" anchor="t">
                    <a:no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lnSpc>
                        <a:spcPts val="1200"/>
                      </a:lnSpc>
                    </a:pPr>
                    <a:r>
                      <a:rPr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・・・研修開始！</a:t>
                    </a:r>
                    <a:r>
                      <a:rPr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（</a:t>
                    </a:r>
                    <a:r>
                      <a:rPr lang="en-US" altLang="ja-JP" sz="800" dirty="0"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10</a:t>
                    </a:r>
                    <a:r>
                      <a:rPr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月頃～）</a:t>
                    </a:r>
                    <a:endParaRPr lang="en-US" altLang="ja-JP" sz="900" dirty="0">
                      <a:latin typeface="Meiryo UI" panose="020B0604030504040204" pitchFamily="50" charset="-128"/>
                      <a:ea typeface="Meiryo UI" panose="020B0604030504040204" pitchFamily="50" charset="-128"/>
                    </a:endParaRPr>
                  </a:p>
                  <a:p>
                    <a:pPr>
                      <a:lnSpc>
                        <a:spcPts val="1200"/>
                      </a:lnSpc>
                    </a:pPr>
                    <a:r>
                      <a:rPr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　　講師のもとでしいたけ栽培を体験</a:t>
                    </a:r>
                    <a:endParaRPr lang="en-US" altLang="ja-JP" sz="900" dirty="0">
                      <a:latin typeface="Meiryo UI" panose="020B0604030504040204" pitchFamily="50" charset="-128"/>
                      <a:ea typeface="Meiryo UI" panose="020B0604030504040204" pitchFamily="50" charset="-128"/>
                    </a:endParaRPr>
                  </a:p>
                  <a:p>
                    <a:pPr>
                      <a:lnSpc>
                        <a:spcPts val="1200"/>
                      </a:lnSpc>
                    </a:pPr>
                    <a:r>
                      <a:rPr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　　または技術習得！</a:t>
                    </a:r>
                    <a:endParaRPr lang="en-US" altLang="ja-JP" sz="900" dirty="0">
                      <a:latin typeface="Meiryo UI" panose="020B0604030504040204" pitchFamily="50" charset="-128"/>
                      <a:ea typeface="Meiryo UI" panose="020B0604030504040204" pitchFamily="50" charset="-128"/>
                    </a:endParaRPr>
                  </a:p>
                </p:txBody>
              </p:sp>
              <p:sp>
                <p:nvSpPr>
                  <p:cNvPr id="21" name="テキスト ボックス 16">
                    <a:extLst>
                      <a:ext uri="{FF2B5EF4-FFF2-40B4-BE49-F238E27FC236}">
                        <a16:creationId xmlns:a16="http://schemas.microsoft.com/office/drawing/2014/main" id="{DF2679DE-1C28-4B0A-85CB-DDC14A5D9B2E}"/>
                      </a:ext>
                    </a:extLst>
                  </p:cNvPr>
                  <p:cNvSpPr txBox="1"/>
                  <p:nvPr/>
                </p:nvSpPr>
                <p:spPr>
                  <a:xfrm>
                    <a:off x="1591312" y="7385117"/>
                    <a:ext cx="1694998" cy="23666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square" rtlCol="0" anchor="t">
                    <a:no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lnSpc>
                        <a:spcPts val="1200"/>
                      </a:lnSpc>
                    </a:pPr>
                    <a:r>
                      <a:rPr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・・・研修結果を県へ報告（～</a:t>
                    </a:r>
                    <a:r>
                      <a:rPr lang="en-US" altLang="ja-JP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3</a:t>
                    </a:r>
                    <a:r>
                      <a:rPr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rPr>
                      <a:t>月）</a:t>
                    </a:r>
                    <a:endParaRPr kumimoji="1" lang="en-US" altLang="ja-JP" sz="900" dirty="0">
                      <a:latin typeface="Meiryo UI" panose="020B0604030504040204" pitchFamily="50" charset="-128"/>
                      <a:ea typeface="Meiryo UI" panose="020B0604030504040204" pitchFamily="50" charset="-128"/>
                    </a:endParaRPr>
                  </a:p>
                </p:txBody>
              </p:sp>
              <p:sp>
                <p:nvSpPr>
                  <p:cNvPr id="23" name="二等辺三角形 22">
                    <a:extLst>
                      <a:ext uri="{FF2B5EF4-FFF2-40B4-BE49-F238E27FC236}">
                        <a16:creationId xmlns:a16="http://schemas.microsoft.com/office/drawing/2014/main" id="{1F82CAB4-ECBA-4448-9A0C-C096DA0C164F}"/>
                      </a:ext>
                    </a:extLst>
                  </p:cNvPr>
                  <p:cNvSpPr/>
                  <p:nvPr/>
                </p:nvSpPr>
                <p:spPr>
                  <a:xfrm flipV="1">
                    <a:off x="640883" y="6379665"/>
                    <a:ext cx="792641" cy="95525"/>
                  </a:xfrm>
                  <a:prstGeom prst="triangl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5" name="二等辺三角形 24">
                    <a:extLst>
                      <a:ext uri="{FF2B5EF4-FFF2-40B4-BE49-F238E27FC236}">
                        <a16:creationId xmlns:a16="http://schemas.microsoft.com/office/drawing/2014/main" id="{8E07A27D-DF38-4850-A50E-A3A87853758E}"/>
                      </a:ext>
                    </a:extLst>
                  </p:cNvPr>
                  <p:cNvSpPr/>
                  <p:nvPr/>
                </p:nvSpPr>
                <p:spPr>
                  <a:xfrm flipV="1">
                    <a:off x="640883" y="7258633"/>
                    <a:ext cx="792641" cy="95525"/>
                  </a:xfrm>
                  <a:prstGeom prst="triangl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sp>
              <p:nvSpPr>
                <p:cNvPr id="32" name="角丸四角形 3">
                  <a:extLst>
                    <a:ext uri="{FF2B5EF4-FFF2-40B4-BE49-F238E27FC236}">
                      <a16:creationId xmlns:a16="http://schemas.microsoft.com/office/drawing/2014/main" id="{4411E737-19E2-490E-9E2C-AD8A1D976A43}"/>
                    </a:ext>
                  </a:extLst>
                </p:cNvPr>
                <p:cNvSpPr/>
                <p:nvPr/>
              </p:nvSpPr>
              <p:spPr bwMode="auto">
                <a:xfrm>
                  <a:off x="-3845568" y="5160189"/>
                  <a:ext cx="1379716" cy="27858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kumimoji="1" lang="ja-JP" altLang="en-US" sz="1200" b="1" dirty="0">
                      <a:solidFill>
                        <a:schemeClr val="tx1"/>
                      </a:solidFill>
                      <a:latin typeface="UD デジタル 教科書体 NP-B" panose="02020700000000000000" pitchFamily="18" charset="-128"/>
                      <a:ea typeface="UD デジタル 教科書体 NP-B" panose="02020700000000000000" pitchFamily="18" charset="-128"/>
                    </a:rPr>
                    <a:t>受講申込</a:t>
                  </a:r>
                </a:p>
              </p:txBody>
            </p:sp>
            <p:sp>
              <p:nvSpPr>
                <p:cNvPr id="34" name="二等辺三角形 33">
                  <a:extLst>
                    <a:ext uri="{FF2B5EF4-FFF2-40B4-BE49-F238E27FC236}">
                      <a16:creationId xmlns:a16="http://schemas.microsoft.com/office/drawing/2014/main" id="{1CB2451A-1529-409D-BB7E-D69E48A6DD62}"/>
                    </a:ext>
                  </a:extLst>
                </p:cNvPr>
                <p:cNvSpPr/>
                <p:nvPr/>
              </p:nvSpPr>
              <p:spPr>
                <a:xfrm flipV="1">
                  <a:off x="-3545879" y="5456106"/>
                  <a:ext cx="850970" cy="112449"/>
                </a:xfrm>
                <a:prstGeom prst="triangl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7" name="テキスト ボックス 16">
                  <a:extLst>
                    <a:ext uri="{FF2B5EF4-FFF2-40B4-BE49-F238E27FC236}">
                      <a16:creationId xmlns:a16="http://schemas.microsoft.com/office/drawing/2014/main" id="{78824198-1204-4151-805F-6023AE6C2901}"/>
                    </a:ext>
                  </a:extLst>
                </p:cNvPr>
                <p:cNvSpPr txBox="1"/>
                <p:nvPr/>
              </p:nvSpPr>
              <p:spPr>
                <a:xfrm>
                  <a:off x="-2509235" y="5600096"/>
                  <a:ext cx="2148201" cy="357959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square" rtlCol="0" anchor="t">
                  <a:noAutofit/>
                </a:bodyPr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ts val="1200"/>
                    </a:lnSpc>
                  </a:pPr>
                  <a:r>
                    <a:rPr lang="ja-JP" altLang="en-US" sz="900" dirty="0">
                      <a:latin typeface="Meiryo UI" panose="020B0604030504040204" pitchFamily="50" charset="-128"/>
                      <a:ea typeface="Meiryo UI" panose="020B0604030504040204" pitchFamily="50" charset="-128"/>
                    </a:rPr>
                    <a:t>・・・県担当者が仲介し講師紹介</a:t>
                  </a:r>
                  <a:endParaRPr lang="en-US" altLang="ja-JP" sz="900" dirty="0">
                    <a:latin typeface="Meiryo UI" panose="020B0604030504040204" pitchFamily="50" charset="-128"/>
                    <a:ea typeface="Meiryo UI" panose="020B0604030504040204" pitchFamily="50" charset="-128"/>
                  </a:endParaRPr>
                </a:p>
                <a:p>
                  <a:pPr>
                    <a:lnSpc>
                      <a:spcPts val="1200"/>
                    </a:lnSpc>
                  </a:pPr>
                  <a:r>
                    <a:rPr lang="ja-JP" altLang="en-US" sz="600" dirty="0">
                      <a:latin typeface="Meiryo UI" panose="020B0604030504040204" pitchFamily="50" charset="-128"/>
                      <a:ea typeface="Meiryo UI" panose="020B0604030504040204" pitchFamily="50" charset="-128"/>
                    </a:rPr>
                    <a:t>　　　</a:t>
                  </a:r>
                  <a:r>
                    <a:rPr lang="ja-JP" altLang="en-US" sz="900" dirty="0">
                      <a:latin typeface="Meiryo UI" panose="020B0604030504040204" pitchFamily="50" charset="-128"/>
                      <a:ea typeface="Meiryo UI" panose="020B0604030504040204" pitchFamily="50" charset="-128"/>
                    </a:rPr>
                    <a:t>（８～９月）</a:t>
                  </a:r>
                  <a:endParaRPr lang="en-US" altLang="ja-JP" sz="900" dirty="0">
                    <a:latin typeface="Meiryo UI" panose="020B0604030504040204" pitchFamily="50" charset="-128"/>
                    <a:ea typeface="Meiryo UI" panose="020B0604030504040204" pitchFamily="50" charset="-128"/>
                  </a:endParaRPr>
                </a:p>
              </p:txBody>
            </p:sp>
          </p:grpSp>
          <p:sp>
            <p:nvSpPr>
              <p:cNvPr id="38" name="角丸四角形 3">
                <a:extLst>
                  <a:ext uri="{FF2B5EF4-FFF2-40B4-BE49-F238E27FC236}">
                    <a16:creationId xmlns:a16="http://schemas.microsoft.com/office/drawing/2014/main" id="{D1EA1C8A-A738-4113-81ED-9AC53E64E394}"/>
                  </a:ext>
                </a:extLst>
              </p:cNvPr>
              <p:cNvSpPr/>
              <p:nvPr/>
            </p:nvSpPr>
            <p:spPr bwMode="auto">
              <a:xfrm>
                <a:off x="-3845568" y="6468773"/>
                <a:ext cx="1379716" cy="278586"/>
              </a:xfrm>
              <a:prstGeom prst="roundRect">
                <a:avLst>
                  <a:gd name="adj" fmla="val 50000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ja-JP" altLang="en-US" sz="1200" b="1" dirty="0">
                    <a:solidFill>
                      <a:schemeClr val="tx1"/>
                    </a:solidFill>
                    <a:latin typeface="UD デジタル 教科書体 NP-B" panose="02020700000000000000" pitchFamily="18" charset="-128"/>
                    <a:ea typeface="UD デジタル 教科書体 NP-B" panose="02020700000000000000" pitchFamily="18" charset="-128"/>
                  </a:rPr>
                  <a:t>受講決定</a:t>
                </a:r>
              </a:p>
            </p:txBody>
          </p:sp>
          <p:sp>
            <p:nvSpPr>
              <p:cNvPr id="39" name="二等辺三角形 38">
                <a:extLst>
                  <a:ext uri="{FF2B5EF4-FFF2-40B4-BE49-F238E27FC236}">
                    <a16:creationId xmlns:a16="http://schemas.microsoft.com/office/drawing/2014/main" id="{1F82CAB4-ECBA-4448-9A0C-C096DA0C164F}"/>
                  </a:ext>
                </a:extLst>
              </p:cNvPr>
              <p:cNvSpPr/>
              <p:nvPr/>
            </p:nvSpPr>
            <p:spPr>
              <a:xfrm flipV="1">
                <a:off x="-3545879" y="6777626"/>
                <a:ext cx="850970" cy="112449"/>
              </a:xfrm>
              <a:prstGeom prst="triangl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0" name="テキスト ボックス 16">
              <a:extLst>
                <a:ext uri="{FF2B5EF4-FFF2-40B4-BE49-F238E27FC236}">
                  <a16:creationId xmlns:a16="http://schemas.microsoft.com/office/drawing/2014/main" id="{6E0D6513-3BBC-45DF-99A0-51CA30164765}"/>
                </a:ext>
              </a:extLst>
            </p:cNvPr>
            <p:cNvSpPr txBox="1"/>
            <p:nvPr/>
          </p:nvSpPr>
          <p:spPr>
            <a:xfrm>
              <a:off x="-2510683" y="6463188"/>
              <a:ext cx="1846976" cy="40474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square" rtlCol="0" anchor="t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200"/>
                </a:lnSpc>
              </a:pPr>
              <a:r>
                <a:rPr lang="ja-JP" altLang="en-US" sz="9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・・・県林産振興室から決定通知</a:t>
              </a:r>
              <a:endParaRPr lang="en-US" altLang="ja-JP" sz="9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>
                <a:lnSpc>
                  <a:spcPts val="1200"/>
                </a:lnSpc>
              </a:pPr>
              <a:r>
                <a:rPr lang="ja-JP" altLang="en-US" sz="6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　　　</a:t>
              </a:r>
              <a:r>
                <a:rPr lang="ja-JP" altLang="en-US" sz="8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（８～９月）</a:t>
              </a:r>
              <a:endParaRPr lang="en-US" altLang="ja-JP" sz="9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pic>
        <p:nvPicPr>
          <p:cNvPr id="18" name="図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669" y="7706330"/>
            <a:ext cx="1626711" cy="962463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36" name="円形吹き出し 35"/>
          <p:cNvSpPr/>
          <p:nvPr/>
        </p:nvSpPr>
        <p:spPr>
          <a:xfrm>
            <a:off x="1768651" y="356435"/>
            <a:ext cx="1225662" cy="428662"/>
          </a:xfrm>
          <a:prstGeom prst="wedgeEllipseCallout">
            <a:avLst>
              <a:gd name="adj1" fmla="val -49883"/>
              <a:gd name="adj2" fmla="val 40380"/>
            </a:avLst>
          </a:prstGeom>
          <a:solidFill>
            <a:srgbClr val="FFCC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9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栽培の基礎知識を</a:t>
            </a:r>
            <a:endParaRPr kumimoji="1" lang="en-US" altLang="ja-JP" sz="9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ctr"/>
            <a:r>
              <a:rPr kumimoji="1" lang="ja-JP" altLang="en-US" sz="9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学びたい方はコチラ</a:t>
            </a:r>
          </a:p>
        </p:txBody>
      </p:sp>
      <p:sp>
        <p:nvSpPr>
          <p:cNvPr id="41" name="円形吹き出し 40"/>
          <p:cNvSpPr/>
          <p:nvPr/>
        </p:nvSpPr>
        <p:spPr>
          <a:xfrm>
            <a:off x="4092358" y="4924195"/>
            <a:ext cx="1412982" cy="396085"/>
          </a:xfrm>
          <a:prstGeom prst="wedgeEllipseCallout">
            <a:avLst>
              <a:gd name="adj1" fmla="val -41449"/>
              <a:gd name="adj2" fmla="val 55219"/>
            </a:avLst>
          </a:prstGeom>
          <a:solidFill>
            <a:srgbClr val="FFCC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9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実践的な栽培技術</a:t>
            </a:r>
            <a:endParaRPr kumimoji="1" lang="en-US" altLang="ja-JP" sz="9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ctr"/>
            <a:r>
              <a:rPr kumimoji="1" lang="ja-JP" altLang="en-US" sz="9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を学びたい方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C55A52E6-C90B-5471-2EED-09A4F5DCB2DB}"/>
              </a:ext>
            </a:extLst>
          </p:cNvPr>
          <p:cNvSpPr txBox="1"/>
          <p:nvPr/>
        </p:nvSpPr>
        <p:spPr>
          <a:xfrm>
            <a:off x="230220" y="9616054"/>
            <a:ext cx="612901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1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開催日は変更する場合があります。詳細は</a:t>
            </a:r>
            <a:r>
              <a:rPr lang="en-US" altLang="ja-JP" sz="11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8</a:t>
            </a:r>
            <a:r>
              <a:rPr lang="ja-JP" altLang="en-US" sz="11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月に大分県</a:t>
            </a:r>
            <a:r>
              <a:rPr lang="en-US" altLang="ja-JP" sz="11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HP</a:t>
            </a:r>
            <a:r>
              <a:rPr lang="ja-JP" altLang="en-US" sz="11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に掲載の開催通知をご覧ください。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3462934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1" id="{945B214B-2827-417F-AAD3-0B36C4717410}" vid="{F3177F42-1D9E-41C0-878D-79D53282877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747</TotalTime>
  <Words>1061</Words>
  <Application>Microsoft Office PowerPoint</Application>
  <PresentationFormat>A4 210 x 297 mm</PresentationFormat>
  <Paragraphs>133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4" baseType="lpstr">
      <vt:lpstr>BIZ UDPゴシック</vt:lpstr>
      <vt:lpstr>HGP創英角ﾎﾟｯﾌﾟ体</vt:lpstr>
      <vt:lpstr>HG創英角ﾎﾟｯﾌﾟ体</vt:lpstr>
      <vt:lpstr>Meiryo UI</vt:lpstr>
      <vt:lpstr>UD デジタル 教科書体 NK-B</vt:lpstr>
      <vt:lpstr>UD デジタル 教科書体 NK-R</vt:lpstr>
      <vt:lpstr>UD デジタル 教科書体 NP-B</vt:lpstr>
      <vt:lpstr>メイリオ</vt:lpstr>
      <vt:lpstr>Arial</vt:lpstr>
      <vt:lpstr>Calibri</vt:lpstr>
      <vt:lpstr>Cambria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oitapref</dc:creator>
  <cp:lastModifiedBy>佐藤　匠</cp:lastModifiedBy>
  <cp:revision>95</cp:revision>
  <cp:lastPrinted>2023-07-24T04:36:40Z</cp:lastPrinted>
  <dcterms:created xsi:type="dcterms:W3CDTF">2021-06-22T10:12:41Z</dcterms:created>
  <dcterms:modified xsi:type="dcterms:W3CDTF">2026-04-22T02:09:43Z</dcterms:modified>
</cp:coreProperties>
</file>